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1" r:id="rId3"/>
    <p:sldId id="262" r:id="rId4"/>
    <p:sldId id="342" r:id="rId5"/>
    <p:sldId id="264" r:id="rId6"/>
    <p:sldId id="343" r:id="rId7"/>
    <p:sldId id="344" r:id="rId8"/>
    <p:sldId id="346" r:id="rId9"/>
    <p:sldId id="347" r:id="rId10"/>
    <p:sldId id="260" r:id="rId11"/>
    <p:sldId id="348" r:id="rId12"/>
  </p:sldIdLst>
  <p:sldSz cx="12192000" cy="6858000"/>
  <p:notesSz cx="6858000" cy="931386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5F9B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68219" autoAdjust="0"/>
  </p:normalViewPr>
  <p:slideViewPr>
    <p:cSldViewPr snapToGrid="0">
      <p:cViewPr varScale="1">
        <p:scale>
          <a:sx n="56" d="100"/>
          <a:sy n="56" d="100"/>
        </p:scale>
        <p:origin x="196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4" d="100"/>
          <a:sy n="94" d="100"/>
        </p:scale>
        <p:origin x="439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els Berglund" userId="6462ffc3c746bb1c" providerId="LiveId" clId="{C0596B97-403C-4E68-A483-C980C3835843}"/>
    <pc:docChg chg="modSld modNotesMaster">
      <pc:chgData name="Niels Berglund" userId="6462ffc3c746bb1c" providerId="LiveId" clId="{C0596B97-403C-4E68-A483-C980C3835843}" dt="2025-03-22T03:26:09.098" v="83"/>
      <pc:docMkLst>
        <pc:docMk/>
      </pc:docMkLst>
      <pc:sldChg chg="modNotesTx">
        <pc:chgData name="Niels Berglund" userId="6462ffc3c746bb1c" providerId="LiveId" clId="{C0596B97-403C-4E68-A483-C980C3835843}" dt="2025-03-22T02:57:23.522" v="3" actId="12"/>
        <pc:sldMkLst>
          <pc:docMk/>
          <pc:sldMk cId="2699117170" sldId="262"/>
        </pc:sldMkLst>
      </pc:sldChg>
      <pc:sldChg chg="modNotesTx">
        <pc:chgData name="Niels Berglund" userId="6462ffc3c746bb1c" providerId="LiveId" clId="{C0596B97-403C-4E68-A483-C980C3835843}" dt="2025-03-22T02:58:24.331" v="72" actId="20577"/>
        <pc:sldMkLst>
          <pc:docMk/>
          <pc:sldMk cId="631572239" sldId="264"/>
        </pc:sldMkLst>
      </pc:sldChg>
      <pc:sldChg chg="modNotesTx">
        <pc:chgData name="Niels Berglund" userId="6462ffc3c746bb1c" providerId="LiveId" clId="{C0596B97-403C-4E68-A483-C980C3835843}" dt="2025-03-22T03:06:56.876" v="80"/>
        <pc:sldMkLst>
          <pc:docMk/>
          <pc:sldMk cId="2707789816" sldId="346"/>
        </pc:sldMkLst>
      </pc:sldChg>
      <pc:sldChg chg="modNotes">
        <pc:chgData name="Niels Berglund" userId="6462ffc3c746bb1c" providerId="LiveId" clId="{C0596B97-403C-4E68-A483-C980C3835843}" dt="2025-03-22T03:26:09.098" v="83"/>
        <pc:sldMkLst>
          <pc:docMk/>
          <pc:sldMk cId="1425268836" sldId="347"/>
        </pc:sldMkLst>
      </pc:sldChg>
    </pc:docChg>
  </pc:docChgLst>
  <pc:docChgLst>
    <pc:chgData name="Niels Berglund" userId="6462ffc3c746bb1c" providerId="LiveId" clId="{572CFA61-6849-42BD-B1DA-93EA9D7DCECD}"/>
    <pc:docChg chg="modSld">
      <pc:chgData name="Niels Berglund" userId="6462ffc3c746bb1c" providerId="LiveId" clId="{572CFA61-6849-42BD-B1DA-93EA9D7DCECD}" dt="2025-10-05T10:20:27.189" v="1" actId="207"/>
      <pc:docMkLst>
        <pc:docMk/>
      </pc:docMkLst>
      <pc:sldChg chg="modSp mod">
        <pc:chgData name="Niels Berglund" userId="6462ffc3c746bb1c" providerId="LiveId" clId="{572CFA61-6849-42BD-B1DA-93EA9D7DCECD}" dt="2025-10-05T10:20:27.189" v="1" actId="207"/>
        <pc:sldMkLst>
          <pc:docMk/>
          <pc:sldMk cId="2953319696" sldId="256"/>
        </pc:sldMkLst>
        <pc:spChg chg="mod">
          <ac:chgData name="Niels Berglund" userId="6462ffc3c746bb1c" providerId="LiveId" clId="{572CFA61-6849-42BD-B1DA-93EA9D7DCECD}" dt="2025-10-05T10:20:27.189" v="1" actId="207"/>
          <ac:spMkLst>
            <pc:docMk/>
            <pc:sldMk cId="2953319696" sldId="256"/>
            <ac:spMk id="2" creationId="{17FE0B5C-8CF1-9446-1689-03E5A63904B9}"/>
          </ac:spMkLst>
        </pc:spChg>
      </pc:sldChg>
    </pc:docChg>
  </pc:docChgLst>
</pc:chgInfo>
</file>

<file path=ppt/media/image1.png>
</file>

<file path=ppt/media/image10.jpeg>
</file>

<file path=ppt/media/image11.jpe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7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73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1FE75-9DF8-442C-8502-2CE1B0040F10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35000" y="1163638"/>
            <a:ext cx="5588000" cy="31432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82296"/>
            <a:ext cx="5486400" cy="366733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6554"/>
            <a:ext cx="2971800" cy="467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46554"/>
            <a:ext cx="2971800" cy="46731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A2A3E-F56C-412F-A3CB-21E0F8FB2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67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515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6058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08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72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IntelliSense was a great step forward, but we still had to write the code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Reminisce briefly on how IntelliSense changed developer productivity.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Explain how we shifted from simple autocomplete to full-context generation.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Set up the transition to vibe coding: “What if the IDE </a:t>
            </a:r>
            <a:r>
              <a:rPr lang="en-US" i="1" dirty="0"/>
              <a:t>understood</a:t>
            </a:r>
            <a:r>
              <a:rPr lang="en-US" dirty="0"/>
              <a:t> what you wanted—and just built it for you?”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56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world as we know it began on this date. What happened then?</a:t>
            </a:r>
          </a:p>
          <a:p>
            <a:endParaRPr lang="en-US"/>
          </a:p>
          <a:p>
            <a:r>
              <a:rPr lang="en-US"/>
              <a:t>ChatGPT was released, and the world became aware of </a:t>
            </a:r>
            <a:r>
              <a:rPr lang="en-US" err="1"/>
              <a:t>GenAI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609DCD-38B9-4CAA-A10D-406D26B5670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24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come to the point where multiple LLMs can collaborate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75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Andrey </a:t>
            </a:r>
            <a:r>
              <a:rPr lang="en-US" dirty="0" err="1"/>
              <a:t>Karpathy</a:t>
            </a:r>
            <a:r>
              <a:rPr lang="en-US" dirty="0"/>
              <a:t>: Director of AI at Tesla, co-founder of OpenAI</a:t>
            </a:r>
          </a:p>
          <a:p>
            <a:endParaRPr lang="en-US" dirty="0"/>
          </a:p>
          <a:p>
            <a:r>
              <a:rPr lang="en-US" dirty="0"/>
              <a:t>You are shifting from thinking about </a:t>
            </a:r>
            <a:r>
              <a:rPr lang="en-US" dirty="0" err="1"/>
              <a:t>syntaxt</a:t>
            </a:r>
            <a:r>
              <a:rPr lang="en-US" dirty="0"/>
              <a:t>, to think about systems.</a:t>
            </a:r>
          </a:p>
          <a:p>
            <a:endParaRPr lang="en-US" dirty="0"/>
          </a:p>
          <a:p>
            <a:r>
              <a:rPr lang="en-US" dirty="0"/>
              <a:t>You’re not typing less because you're lazy… you're typing less because you're vibing.</a:t>
            </a:r>
          </a:p>
          <a:p>
            <a:endParaRPr lang="en-US" dirty="0"/>
          </a:p>
          <a:p>
            <a:r>
              <a:rPr lang="en-US" dirty="0"/>
              <a:t>Going into demos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coding as a conversation</a:t>
            </a:r>
          </a:p>
          <a:p>
            <a:endParaRPr lang="en-US" dirty="0"/>
          </a:p>
          <a:p>
            <a:r>
              <a:rPr lang="en-US" dirty="0"/>
              <a:t>Show how AI turns </a:t>
            </a:r>
            <a:r>
              <a:rPr lang="en-US" dirty="0" err="1"/>
              <a:t>devs</a:t>
            </a:r>
            <a:r>
              <a:rPr lang="en-US" dirty="0"/>
              <a:t> into directors. The output is code, but the input is </a:t>
            </a:r>
            <a:r>
              <a:rPr lang="en-US" i="1" dirty="0"/>
              <a:t>vibes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Lead in to how so far you have written instructions, what if you can talk - </a:t>
            </a:r>
            <a:r>
              <a:rPr lang="en-US" dirty="0" err="1"/>
              <a:t>SuperWhisper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80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tools are evolving, but the mindset is the real game-changer.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Are we still “coding” or “orchestrating”?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You’re a systems thinker, not a syntax wrangler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Codebases might outgrow your mental model—</a:t>
            </a:r>
            <a:r>
              <a:rPr lang="en-US" i="1" dirty="0"/>
              <a:t>and that’s okay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i="1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code grows beyond my usual comprehension... but it works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013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B6E05-83CD-13BF-3206-F0B9F080E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8B1BDA-B2D7-DB93-4FDC-6523B804F9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F8EA43-6BBA-ED5B-BFC2-CBDAF6F919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just watched me build more in 20 minutes than I used to in a day. That’s the future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67514-F36B-46AD-B3DF-74666ADBFE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824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5E581-F694-06F8-7B20-E89E956B5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882781-563D-169A-2C2E-A43CC87DD6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2E662-7E20-5B84-69D0-A84E725EB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52072-1E4D-CAF1-49A1-0786A7C6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616FB-6D8B-1CF0-C331-06557DC49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4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A9457-4E5D-9597-4623-BBD5FB774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4B3619-0266-2264-9874-7CED2E07DA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03265-1121-5292-6225-C6264928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5C562-DC46-85EA-DF44-02A3DA7E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48158-FDEC-60AB-E2BC-E54E4962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86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A0A88D-8508-C50D-1FFC-FA83E37E90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3C8B90-1FF1-12EE-8854-9B715234F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56110-EBA5-2271-B3BB-B03E8BD4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58927-8AD4-C13A-382B-C4BD3F22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5CCB3-8F82-9B15-9A7B-FEDF29356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808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11"/>
            <a:ext cx="11271250" cy="89966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90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B449-78E8-EF19-CA64-2C37C84D5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16A1A-C6B1-064D-629F-10F9325CF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57F5D-0846-72C4-FD43-9BBCEEFBB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F36A5-FB43-09AD-0A52-FC16F99B9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BE11D-9AC7-E7DB-41C2-654FA8EF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7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5E033-B1CB-9760-2147-F03735070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1E7DF-6870-5CA3-7370-A40A51D36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86A8-FCF7-DA0E-081A-874BD0024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F4D99-0089-9002-4A16-9A45F7B78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C23B9-621E-AEC4-A1CA-B6F91169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18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60D82-79A4-0B25-6DF9-3D95684C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20757-9153-C92D-C344-2F0B7205BE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26FFF-1101-8541-727F-01376FD0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39EBB-302E-859E-6456-136F2244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EFCCB-AE50-F9F7-8386-BD14EBF32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82A78-E80A-55D7-9324-924BF0CD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65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2F572-A3A3-E0BD-E929-C119F7F5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A070B-51D0-56BD-C8EA-85B4DD07D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5657A-D65C-7A3F-9455-4AF7D4A75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029E49-E26D-9404-653D-C1D900605C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32E491-AAC0-3A3D-3BCA-439F9FA517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680895-F7C0-6F62-515C-FEC4F763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D74E58-0FAB-1804-A3B3-F56878A6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E94DC9-2A1F-FC62-10E4-D234875AF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707-65BB-6201-7F8B-0AD201776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C7FADE-63C2-1A5A-2BD3-55BA9C233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CBC98-36BC-7295-9F6A-F7FF7972C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78E4BC-4EC4-7DD7-0B3D-C2457EED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4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B4E1C-4949-33CB-0589-DA3700FAE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C83C6-6042-3996-B530-A95F25C3F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679F7-2636-0714-9251-4FBC06976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978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11C47-B689-0493-F4FA-2023011CB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EBF45-3322-EA86-35F0-C310138BC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178FE-81DB-7F56-8875-141FB71F4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64CAA9-ADD3-A27F-220A-CA334BEA2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2A5E3-2187-260C-AA3E-26356598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D042E-C33C-6D20-B962-D9A35DF27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1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B2A1-571E-BD3D-8B38-FABD56C66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FE74C-A4B1-5F52-454B-83AB0F52F6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3F5C6-D0A7-4C7E-F341-0E0DAAC6E2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DD0CE-D34E-BDC0-7065-70F1962B8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67885-647B-3079-8E85-363EE575C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6BF91-451A-0108-9EBD-DF9A81811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8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4F2420-017F-5084-F06B-417996AD4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884D2-12DD-AF1F-9CD3-8373CAD8D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C88AA-E47E-471A-3ABF-7E4D31FC8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E7EF3B-1460-4EE6-BB1F-95D983DE5504}" type="datetimeFigureOut">
              <a:rPr lang="en-US" smtClean="0"/>
              <a:t>2025-10-05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BE164-DDE3-D642-F40A-45A3DDF283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3915C-3858-3B10-6604-382DA29B8B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2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7.jpe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itting at a desk in front of a computer&#10;&#10;AI-generated content may be incorrect.">
            <a:extLst>
              <a:ext uri="{FF2B5EF4-FFF2-40B4-BE49-F238E27FC236}">
                <a16:creationId xmlns:a16="http://schemas.microsoft.com/office/drawing/2014/main" id="{F4E2A802-8D37-A72D-C003-7BA12C0C3E8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89" b="2366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FE0B5C-8CF1-9446-1689-03E5A6390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852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Vibe Coding: Where AI Handles the Syntax, and You Build the Future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411CED3-8AFD-D270-2B78-8BFA6B3B5C24}"/>
              </a:ext>
            </a:extLst>
          </p:cNvPr>
          <p:cNvSpPr txBox="1">
            <a:spLocks/>
          </p:cNvSpPr>
          <p:nvPr/>
        </p:nvSpPr>
        <p:spPr>
          <a:xfrm>
            <a:off x="526656" y="4344943"/>
            <a:ext cx="4491115" cy="2190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Niels Berglund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Software Architect Derivco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niels.it.berglund@gmail.com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https://nielsberglund.com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https://linkedin.com/in/nielsberglund</a:t>
            </a: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319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5F9B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83DBD7-B196-F7BD-7CA6-8A75B186D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34CEBAE-FE68-F658-D945-66556BC7955B}"/>
              </a:ext>
            </a:extLst>
          </p:cNvPr>
          <p:cNvSpPr/>
          <p:nvPr/>
        </p:nvSpPr>
        <p:spPr>
          <a:xfrm>
            <a:off x="186813" y="146512"/>
            <a:ext cx="2585884" cy="2160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5198C1-E7A5-B9F5-8DFD-0F8BC3CE19FF}"/>
              </a:ext>
            </a:extLst>
          </p:cNvPr>
          <p:cNvSpPr/>
          <p:nvPr/>
        </p:nvSpPr>
        <p:spPr>
          <a:xfrm>
            <a:off x="9023642" y="146509"/>
            <a:ext cx="2926080" cy="21602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AE129E-0263-1167-C532-38C2B69206AB}"/>
              </a:ext>
            </a:extLst>
          </p:cNvPr>
          <p:cNvSpPr/>
          <p:nvPr/>
        </p:nvSpPr>
        <p:spPr>
          <a:xfrm>
            <a:off x="2878479" y="146509"/>
            <a:ext cx="2926080" cy="21602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66AE8C-7159-251D-5AEE-F3F6C4FDE518}"/>
              </a:ext>
            </a:extLst>
          </p:cNvPr>
          <p:cNvSpPr/>
          <p:nvPr/>
        </p:nvSpPr>
        <p:spPr>
          <a:xfrm>
            <a:off x="186813" y="2410026"/>
            <a:ext cx="2585884" cy="43014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6CD9ECB-ADC8-78FC-8EB6-EE3702CB8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6442" y="2410027"/>
            <a:ext cx="6118059" cy="338117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5200" kern="1200" dirty="0">
                <a:solidFill>
                  <a:srgbClr val="FFFFFF"/>
                </a:solidFill>
                <a:latin typeface="Berlin Sans FB Demi" panose="020E0802020502020306" pitchFamily="34" charset="0"/>
              </a:rPr>
              <a:t>SESSION FEEDBACK</a:t>
            </a:r>
            <a:br>
              <a:rPr lang="en-US" sz="4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</a:br>
            <a:br>
              <a:rPr lang="en-US" sz="3200" kern="1200" dirty="0">
                <a:solidFill>
                  <a:srgbClr val="FFFFFF"/>
                </a:solidFill>
                <a:latin typeface="Berlin Sans FB" panose="020E0602020502020306" pitchFamily="34" charset="0"/>
              </a:rPr>
            </a:br>
            <a:r>
              <a:rPr lang="en-US" sz="2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  <a:t>Please use this QR Code to complete the speaker feedback form. </a:t>
            </a:r>
            <a:br>
              <a:rPr lang="en-US" sz="2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</a:br>
            <a:br>
              <a:rPr lang="en-US" sz="2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</a:br>
            <a:r>
              <a:rPr lang="en-US" sz="2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  <a:t>Each completed form gives you an entry to win one of our awesome prizes.</a:t>
            </a:r>
            <a:endParaRPr lang="en-US" kern="1200" dirty="0">
              <a:solidFill>
                <a:srgbClr val="FFFFFF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D8D35B5-B03F-8C8B-0665-B4B96DBF35A2}"/>
              </a:ext>
            </a:extLst>
          </p:cNvPr>
          <p:cNvCxnSpPr/>
          <p:nvPr/>
        </p:nvCxnSpPr>
        <p:spPr>
          <a:xfrm>
            <a:off x="2878479" y="6533421"/>
            <a:ext cx="5899355" cy="0"/>
          </a:xfrm>
          <a:prstGeom prst="line">
            <a:avLst/>
          </a:prstGeom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circular logo with a graphic design&#10;&#10;AI-generated content may be incorrect.">
            <a:extLst>
              <a:ext uri="{FF2B5EF4-FFF2-40B4-BE49-F238E27FC236}">
                <a16:creationId xmlns:a16="http://schemas.microsoft.com/office/drawing/2014/main" id="{6D08AE56-6930-3625-C0A0-6462335AD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37" y="146512"/>
            <a:ext cx="2148092" cy="2166868"/>
          </a:xfrm>
          <a:prstGeom prst="rect">
            <a:avLst/>
          </a:prstGeom>
        </p:spPr>
      </p:pic>
      <p:pic>
        <p:nvPicPr>
          <p:cNvPr id="21" name="Picture 20" descr="A group of items on a table&#10;&#10;AI-generated content may be incorrect.">
            <a:extLst>
              <a:ext uri="{FF2B5EF4-FFF2-40B4-BE49-F238E27FC236}">
                <a16:creationId xmlns:a16="http://schemas.microsoft.com/office/drawing/2014/main" id="{BDEB510C-7CB3-5B6D-6206-6680F86B20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2891" y="235906"/>
            <a:ext cx="2640216" cy="198148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D14A38B-E53C-42F9-8E6D-F3FE6060515C}"/>
              </a:ext>
            </a:extLst>
          </p:cNvPr>
          <p:cNvSpPr/>
          <p:nvPr/>
        </p:nvSpPr>
        <p:spPr>
          <a:xfrm>
            <a:off x="5951061" y="146509"/>
            <a:ext cx="2926080" cy="21602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D343D1E-0523-C9CA-A0FB-43B5EDA15A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1" r="19331"/>
          <a:stretch/>
        </p:blipFill>
        <p:spPr bwMode="auto">
          <a:xfrm>
            <a:off x="6361665" y="174211"/>
            <a:ext cx="2104872" cy="2104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A1C4A40-500F-E669-3308-E04F6EB4D86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-156" r="-16" b="5"/>
          <a:stretch/>
        </p:blipFill>
        <p:spPr>
          <a:xfrm>
            <a:off x="3304994" y="235906"/>
            <a:ext cx="2073049" cy="198148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26E14FB-3DC2-8BCF-C7AB-482B82500A64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2166" r="-768" b="-2"/>
          <a:stretch/>
        </p:blipFill>
        <p:spPr>
          <a:xfrm>
            <a:off x="213481" y="3208129"/>
            <a:ext cx="2452519" cy="2654755"/>
          </a:xfrm>
          <a:prstGeom prst="rect">
            <a:avLst/>
          </a:prstGeom>
        </p:spPr>
      </p:pic>
      <p:pic>
        <p:nvPicPr>
          <p:cNvPr id="26" name="Content Placeholder 4" descr="A qr code on a blue background&#10;&#10;AI-generated content may be incorrect.">
            <a:extLst>
              <a:ext uri="{FF2B5EF4-FFF2-40B4-BE49-F238E27FC236}">
                <a16:creationId xmlns:a16="http://schemas.microsoft.com/office/drawing/2014/main" id="{AB0C695F-B960-E3AD-C865-639E7817B2B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42" t="24679" r="8647" b="24016"/>
          <a:stretch/>
        </p:blipFill>
        <p:spPr>
          <a:xfrm>
            <a:off x="9090085" y="2703379"/>
            <a:ext cx="2793194" cy="279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4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5BC61-9325-D9E2-17FA-9C90B914B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BD54121-4776-40EB-2A49-4D8392536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99ED1A9-355E-6AD9-5D40-7AC64C8BC6F0}"/>
              </a:ext>
            </a:extLst>
          </p:cNvPr>
          <p:cNvSpPr txBox="1">
            <a:spLocks/>
          </p:cNvSpPr>
          <p:nvPr/>
        </p:nvSpPr>
        <p:spPr>
          <a:xfrm>
            <a:off x="0" y="1873920"/>
            <a:ext cx="12192000" cy="1420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5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Thank You</a:t>
            </a:r>
            <a:br>
              <a:rPr lang="en-AU" sz="5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AU" sz="4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Questions?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585BD4-A4EA-302D-A762-84ACEA203E74}"/>
              </a:ext>
            </a:extLst>
          </p:cNvPr>
          <p:cNvSpPr txBox="1">
            <a:spLocks/>
          </p:cNvSpPr>
          <p:nvPr/>
        </p:nvSpPr>
        <p:spPr>
          <a:xfrm>
            <a:off x="994350" y="4209281"/>
            <a:ext cx="5391460" cy="19187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Niels Berglund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niels.it.berglund@gmail.com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https://nielsberglund.com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https://linkedin.com/in/nielsberglund</a:t>
            </a: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713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5F9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87C9E-1B51-217C-A05E-220B0124F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F3996-3373-85E7-DBC9-3E30B0D9D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E03E272-B47D-B3F0-ADD5-0382BC1E88D7}"/>
              </a:ext>
            </a:extLst>
          </p:cNvPr>
          <p:cNvSpPr/>
          <p:nvPr/>
        </p:nvSpPr>
        <p:spPr>
          <a:xfrm>
            <a:off x="186813" y="146512"/>
            <a:ext cx="2585884" cy="2160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672CE3-AB72-5973-9D79-C2A19D5C19C0}"/>
              </a:ext>
            </a:extLst>
          </p:cNvPr>
          <p:cNvSpPr/>
          <p:nvPr/>
        </p:nvSpPr>
        <p:spPr>
          <a:xfrm>
            <a:off x="7511029" y="146512"/>
            <a:ext cx="4526769" cy="21602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3EDDB4-8CD4-875F-8142-ACCC7E9A9DFD}"/>
              </a:ext>
            </a:extLst>
          </p:cNvPr>
          <p:cNvSpPr/>
          <p:nvPr/>
        </p:nvSpPr>
        <p:spPr>
          <a:xfrm>
            <a:off x="2878478" y="146510"/>
            <a:ext cx="4526769" cy="21602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B1D1D-146C-C4EA-E388-925EB048A6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872" y="588634"/>
            <a:ext cx="3251032" cy="12760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0AD5FA-9945-8765-C20E-B03390AD74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268" y="459931"/>
            <a:ext cx="3228290" cy="153343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1E6EA4C-6BD5-7694-FE2D-89ACB9565F1A}"/>
              </a:ext>
            </a:extLst>
          </p:cNvPr>
          <p:cNvSpPr/>
          <p:nvPr/>
        </p:nvSpPr>
        <p:spPr>
          <a:xfrm>
            <a:off x="186813" y="3878274"/>
            <a:ext cx="2585884" cy="1371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395619-B0BC-577E-2FC7-612F6452B6B3}"/>
              </a:ext>
            </a:extLst>
          </p:cNvPr>
          <p:cNvSpPr/>
          <p:nvPr/>
        </p:nvSpPr>
        <p:spPr>
          <a:xfrm>
            <a:off x="186813" y="5343916"/>
            <a:ext cx="2585884" cy="1371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412C039-42D1-1B61-C443-F5C51DD7C9E9}"/>
              </a:ext>
            </a:extLst>
          </p:cNvPr>
          <p:cNvSpPr/>
          <p:nvPr/>
        </p:nvSpPr>
        <p:spPr>
          <a:xfrm>
            <a:off x="186813" y="2410027"/>
            <a:ext cx="2585884" cy="1371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1E07DF-75B4-2F2A-BD0E-9EB98C76C1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55" y="3923993"/>
            <a:ext cx="2286000" cy="1280161"/>
          </a:xfrm>
          <a:prstGeom prst="rect">
            <a:avLst/>
          </a:prstGeom>
        </p:spPr>
      </p:pic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D4A31749-EB44-8821-EFA0-B3D016D44F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29" y="5683958"/>
            <a:ext cx="2286000" cy="6915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A2A2B98-D100-982C-B29C-429C598ECE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29" y="2621482"/>
            <a:ext cx="2286000" cy="948689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9DD33DEA-0A40-B562-43CB-BA29C6F84DFA}"/>
              </a:ext>
            </a:extLst>
          </p:cNvPr>
          <p:cNvSpPr txBox="1">
            <a:spLocks/>
          </p:cNvSpPr>
          <p:nvPr/>
        </p:nvSpPr>
        <p:spPr>
          <a:xfrm>
            <a:off x="2911004" y="2435795"/>
            <a:ext cx="8962103" cy="306375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rgbClr val="FFFFFF"/>
                </a:solidFill>
                <a:latin typeface="Berlin Sans FB Demi" panose="020E0802020502020306" pitchFamily="34" charset="0"/>
              </a:rPr>
              <a:t>Thanks to the Sponsors</a:t>
            </a:r>
            <a:br>
              <a:rPr lang="en-US" sz="7200" dirty="0">
                <a:solidFill>
                  <a:srgbClr val="FFFFFF"/>
                </a:solidFill>
                <a:latin typeface="Berlin Sans FB Demi" panose="020E0802020502020306" pitchFamily="34" charset="0"/>
              </a:rPr>
            </a:br>
            <a:r>
              <a:rPr lang="en-US" sz="4800" dirty="0">
                <a:solidFill>
                  <a:srgbClr val="FFFFFF"/>
                </a:solidFill>
                <a:latin typeface="Berlin Sans FB" panose="020E0602020502020306" pitchFamily="34" charset="0"/>
              </a:rPr>
              <a:t>Days like today are only possible because of them.</a:t>
            </a:r>
            <a:endParaRPr lang="en-US" sz="7200" dirty="0">
              <a:solidFill>
                <a:srgbClr val="FFFFFF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90F496B-D7D1-974F-0514-087A56775566}"/>
              </a:ext>
            </a:extLst>
          </p:cNvPr>
          <p:cNvCxnSpPr/>
          <p:nvPr/>
        </p:nvCxnSpPr>
        <p:spPr>
          <a:xfrm>
            <a:off x="4021394" y="5683958"/>
            <a:ext cx="5899355" cy="0"/>
          </a:xfrm>
          <a:prstGeom prst="line">
            <a:avLst/>
          </a:prstGeom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A circular logo with a graphic design&#10;&#10;AI-generated content may be incorrect.">
            <a:extLst>
              <a:ext uri="{FF2B5EF4-FFF2-40B4-BE49-F238E27FC236}">
                <a16:creationId xmlns:a16="http://schemas.microsoft.com/office/drawing/2014/main" id="{C9FBC02C-0814-04B4-D81A-17B477F00C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37" y="146512"/>
            <a:ext cx="2148092" cy="216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700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4264FAE9-0002-47E7-BC33-84BC67085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E9FFF5-DF33-D439-AD85-0865AE055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When I was Young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26488-2922-812B-21BE-2EE44952A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In the beginning was: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Documentation,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scadia Mono PL SemiBold" panose="020B0609020000020004" pitchFamily="49" charset="0"/>
                <a:ea typeface="Cascadia Mono PL SemiBold" panose="020B0609020000020004" pitchFamily="49" charset="0"/>
                <a:cs typeface="Cascadia Mono PL SemiBold" panose="020B0609020000020004" pitchFamily="49" charset="0"/>
              </a:rPr>
              <a:t>man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pages, etc.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IntelliSense, code completion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It was smart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had to know the API, syntax, etc.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E75C5A-BBFE-4C9A-01A9-CB2049139F95}"/>
              </a:ext>
            </a:extLst>
          </p:cNvPr>
          <p:cNvSpPr txBox="1"/>
          <p:nvPr/>
        </p:nvSpPr>
        <p:spPr>
          <a:xfrm>
            <a:off x="1399169" y="4589131"/>
            <a:ext cx="939366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77"/>
                <a:cs typeface="Agency FB" panose="020F0502020204030204" pitchFamily="34" charset="0"/>
              </a:rPr>
              <a:t>What if the IDE </a:t>
            </a:r>
            <a:r>
              <a:rPr lang="en-US" sz="3200" i="1" dirty="0">
                <a:solidFill>
                  <a:srgbClr val="C00000"/>
                </a:solidFill>
                <a:latin typeface="Arial Rounded MT Bold" panose="020F0704030504030204" pitchFamily="34" charset="77"/>
                <a:cs typeface="Agency FB" panose="020F0502020204030204" pitchFamily="34" charset="0"/>
              </a:rPr>
              <a:t>understood</a:t>
            </a:r>
            <a:r>
              <a:rPr lang="en-US" sz="3200" dirty="0">
                <a:solidFill>
                  <a:srgbClr val="C00000"/>
                </a:solidFill>
                <a:latin typeface="Arial Rounded MT Bold" panose="020F0704030504030204" pitchFamily="34" charset="77"/>
                <a:cs typeface="Agency FB" panose="020F0502020204030204" pitchFamily="34" charset="0"/>
              </a:rPr>
              <a:t>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77"/>
                <a:cs typeface="Agency FB" panose="020F0502020204030204" pitchFamily="34" charset="0"/>
              </a:rPr>
              <a:t>what you wanted – </a:t>
            </a:r>
          </a:p>
          <a:p>
            <a:pPr algn="ctr"/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77"/>
                <a:cs typeface="Agency FB" panose="020F0502020204030204" pitchFamily="34" charset="0"/>
              </a:rPr>
              <a:t>and just built it for you?</a:t>
            </a:r>
          </a:p>
        </p:txBody>
      </p:sp>
    </p:spTree>
    <p:extLst>
      <p:ext uri="{BB962C8B-B14F-4D97-AF65-F5344CB8AC3E}">
        <p14:creationId xmlns:p14="http://schemas.microsoft.com/office/powerpoint/2010/main" val="2699117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73C9F7-5353-5A82-DC5F-C7EF70E02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4EE5CCFA-2CF9-A362-D6F0-7147937F805A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8309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-50" normalizeH="0" baseline="0" noProof="0" dirty="0">
                <a:ln w="3175"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 Rounded MT Bold" panose="020F0704030504030204" pitchFamily="34" charset="0"/>
              </a:rPr>
              <a:t>The Date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076618-70B8-1760-E301-2A8DE85CC216}"/>
              </a:ext>
            </a:extLst>
          </p:cNvPr>
          <p:cNvSpPr txBox="1">
            <a:spLocks/>
          </p:cNvSpPr>
          <p:nvPr/>
        </p:nvSpPr>
        <p:spPr>
          <a:xfrm>
            <a:off x="2613102" y="2751892"/>
            <a:ext cx="6965796" cy="67710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US"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30 November 2022</a:t>
            </a:r>
            <a:endParaRPr lang="en-CA" sz="4400" spc="-3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2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0C6D8-4FAC-88B0-E160-AD4268FF3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C0D556-D804-256F-5BC2-95C9FE50A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9754F-306A-93C9-B5CD-B46C918A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The Rise of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776F9-1975-A8E6-DF78-322D5543B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LLMs learned how to write code: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Trained on billions of lines of code + documentation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Understand patterns, context, and intent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Can generate entire functions, APIs, full apps.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no longer need to know how to do it - just what you want.</a:t>
            </a:r>
          </a:p>
        </p:txBody>
      </p:sp>
    </p:spTree>
    <p:extLst>
      <p:ext uri="{BB962C8B-B14F-4D97-AF65-F5344CB8AC3E}">
        <p14:creationId xmlns:p14="http://schemas.microsoft.com/office/powerpoint/2010/main" val="631572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FFB46-8A54-BBEB-2E01-653F4509F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">
            <a:extLst>
              <a:ext uri="{FF2B5EF4-FFF2-40B4-BE49-F238E27FC236}">
                <a16:creationId xmlns:a16="http://schemas.microsoft.com/office/drawing/2014/main" id="{19BB93FC-0558-AA04-313D-89C35830AE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56DEB8-0DC5-6454-E37E-486CDF879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What is Vibe Coding?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A7BEF-3914-4624-2022-2E6D43437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845" y="2965449"/>
            <a:ext cx="10515600" cy="27066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Coding as a conversation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Use natural language to generate code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AI as your pair programmer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focus on logic, UX, and vision – not syntax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Great for prototyping, throwaway projects, and solo builds</a:t>
            </a: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CA88B8-9764-1251-557C-24BF9E8318A9}"/>
              </a:ext>
            </a:extLst>
          </p:cNvPr>
          <p:cNvSpPr txBox="1"/>
          <p:nvPr/>
        </p:nvSpPr>
        <p:spPr>
          <a:xfrm>
            <a:off x="913845" y="1447801"/>
            <a:ext cx="103643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“</a:t>
            </a:r>
            <a:r>
              <a:rPr lang="en-US" sz="2800" i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 just see stuff, say stuff, run stuff, and copy paste stuff—and it mostly works.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”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— Andrej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Karpathy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93150A-D62A-0D73-7844-DE3B1C91C962}"/>
              </a:ext>
            </a:extLst>
          </p:cNvPr>
          <p:cNvSpPr txBox="1"/>
          <p:nvPr/>
        </p:nvSpPr>
        <p:spPr>
          <a:xfrm>
            <a:off x="2513094" y="5823144"/>
            <a:ext cx="71658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don't </a:t>
            </a:r>
            <a:r>
              <a:rPr lang="en-US" sz="2800" i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read</a:t>
            </a:r>
            <a:r>
              <a:rPr lang="en-US" sz="28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the code. You </a:t>
            </a:r>
            <a:r>
              <a:rPr lang="en-US" sz="2800" i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vibe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with it!</a:t>
            </a:r>
          </a:p>
        </p:txBody>
      </p:sp>
    </p:spTree>
    <p:extLst>
      <p:ext uri="{BB962C8B-B14F-4D97-AF65-F5344CB8AC3E}">
        <p14:creationId xmlns:p14="http://schemas.microsoft.com/office/powerpoint/2010/main" val="396934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6E190-83B4-E8CC-7367-0664533AE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3630EAEB-C78E-4170-1688-BE35128208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9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B1433-64DD-54B9-135B-0890035A2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The Vibe Workflow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CB0CB39-7C3F-A4A1-113B-3AE7CF18B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209914"/>
              </p:ext>
            </p:extLst>
          </p:nvPr>
        </p:nvGraphicFramePr>
        <p:xfrm>
          <a:off x="1011238" y="2263360"/>
          <a:ext cx="10169524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312">
                  <a:extLst>
                    <a:ext uri="{9D8B030D-6E8A-4147-A177-3AD203B41FA5}">
                      <a16:colId xmlns:a16="http://schemas.microsoft.com/office/drawing/2014/main" val="4156834849"/>
                    </a:ext>
                  </a:extLst>
                </a:gridCol>
                <a:gridCol w="3865950">
                  <a:extLst>
                    <a:ext uri="{9D8B030D-6E8A-4147-A177-3AD203B41FA5}">
                      <a16:colId xmlns:a16="http://schemas.microsoft.com/office/drawing/2014/main" val="141358367"/>
                    </a:ext>
                  </a:extLst>
                </a:gridCol>
                <a:gridCol w="3751262">
                  <a:extLst>
                    <a:ext uri="{9D8B030D-6E8A-4147-A177-3AD203B41FA5}">
                      <a16:colId xmlns:a16="http://schemas.microsoft.com/office/drawing/2014/main" val="23655453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rial Rounded MT Bold" panose="020F0704030504030204" pitchFamily="34" charset="0"/>
                        </a:rPr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rial Rounded MT Bold" panose="020F0704030504030204" pitchFamily="34" charset="0"/>
                        </a:rPr>
                        <a:t>You Do (Prompt)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rial Rounded MT Bold" panose="020F0704030504030204" pitchFamily="34" charset="0"/>
                        </a:rPr>
                        <a:t>AI Does (Generate)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74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1. Prompt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"Build a form with a dark mode toggle button"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Writes HTML/CSS/JS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2599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2. Generate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Accept suggestion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Fills in logic, 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095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3. Tweak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"Make button rounded"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Updates styles, layouts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477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3. Repeat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Paste error, ask for fix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Debugs and refines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0572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672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DF941-4EF1-7726-EF2C-B4624DE3F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194C67-9496-BF16-8BB0-5B797F4F8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A39583-0BFA-050A-5F14-7246AD2D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Tools of the Trade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B065-0C1E-D817-A456-F2399FB80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Github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Copilot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VS Code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Cursor IDE / Windsurf /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Replit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/ Claude / …</a:t>
            </a:r>
          </a:p>
          <a:p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SuperWhisper</a:t>
            </a:r>
            <a:endParaRPr lang="en-US" sz="32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Your brain - Still essential (for now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  <a:sym typeface="Wingdings" panose="05000000000000000000" pitchFamily="2" charset="2"/>
              </a:rPr>
              <a:t>)</a:t>
            </a:r>
            <a:endParaRPr lang="en-US" sz="32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789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9FC6A-0588-F319-F982-1A94FD5DB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">
            <a:extLst>
              <a:ext uri="{FF2B5EF4-FFF2-40B4-BE49-F238E27FC236}">
                <a16:creationId xmlns:a16="http://schemas.microsoft.com/office/drawing/2014/main" id="{2924485A-FFBD-37A2-8446-F8E10EA44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2F765-97D6-68AD-83DD-3E3173B07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Takeaway Vibes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D92DF-B944-D40B-6764-E8F936E65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845" y="2965449"/>
            <a:ext cx="10515600" cy="27066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AI handles the syntax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handle the architecture, creativity and user experience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Vibe coding = faster iteration, fewer blockers, more fun</a:t>
            </a: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BB9F74-5BC2-3CF7-4C4C-D17BA5EC32FA}"/>
              </a:ext>
            </a:extLst>
          </p:cNvPr>
          <p:cNvSpPr txBox="1"/>
          <p:nvPr/>
        </p:nvSpPr>
        <p:spPr>
          <a:xfrm>
            <a:off x="913845" y="1690688"/>
            <a:ext cx="103643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are not writing less code - you are thinking at a higher level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39775-3C23-2C70-5EE0-9309DD11EA9A}"/>
              </a:ext>
            </a:extLst>
          </p:cNvPr>
          <p:cNvSpPr txBox="1"/>
          <p:nvPr/>
        </p:nvSpPr>
        <p:spPr>
          <a:xfrm>
            <a:off x="3061930" y="5672138"/>
            <a:ext cx="6068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Build at the speed of thought!</a:t>
            </a:r>
          </a:p>
        </p:txBody>
      </p:sp>
    </p:spTree>
    <p:extLst>
      <p:ext uri="{BB962C8B-B14F-4D97-AF65-F5344CB8AC3E}">
        <p14:creationId xmlns:p14="http://schemas.microsoft.com/office/powerpoint/2010/main" val="142526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</TotalTime>
  <Words>719</Words>
  <Application>Microsoft Office PowerPoint</Application>
  <PresentationFormat>Widescreen</PresentationFormat>
  <Paragraphs>106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Aptos</vt:lpstr>
      <vt:lpstr>Aptos Display</vt:lpstr>
      <vt:lpstr>Arial</vt:lpstr>
      <vt:lpstr>Arial Rounded MT Bold</vt:lpstr>
      <vt:lpstr>Berlin Sans FB</vt:lpstr>
      <vt:lpstr>Berlin Sans FB Demi</vt:lpstr>
      <vt:lpstr>Calibri</vt:lpstr>
      <vt:lpstr>Cascadia Mono PL SemiBold</vt:lpstr>
      <vt:lpstr>Office Theme</vt:lpstr>
      <vt:lpstr>Vibe Coding: Where AI Handles the Syntax, and You Build the Future</vt:lpstr>
      <vt:lpstr>PowerPoint Presentation</vt:lpstr>
      <vt:lpstr>When I was Young …</vt:lpstr>
      <vt:lpstr>PowerPoint Presentation</vt:lpstr>
      <vt:lpstr>The Rise of LLMs</vt:lpstr>
      <vt:lpstr>What is Vibe Coding?</vt:lpstr>
      <vt:lpstr>The Vibe Workflow</vt:lpstr>
      <vt:lpstr>Tools of the Trade</vt:lpstr>
      <vt:lpstr>Takeaway Vibes</vt:lpstr>
      <vt:lpstr>SESSION FEEDBACK  Please use this QR Code to complete the speaker feedback form.   Each completed form gives you an entry to win one of our awesome prizes.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Niels Berglund</dc:creator>
  <cp:lastModifiedBy>Niels Berglund</cp:lastModifiedBy>
  <cp:revision>17</cp:revision>
  <cp:lastPrinted>2025-03-22T03:11:01Z</cp:lastPrinted>
  <dcterms:created xsi:type="dcterms:W3CDTF">2025-03-21T07:29:24Z</dcterms:created>
  <dcterms:modified xsi:type="dcterms:W3CDTF">2025-10-05T10:20:29Z</dcterms:modified>
</cp:coreProperties>
</file>

<file path=docProps/thumbnail.jpeg>
</file>